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96" r:id="rId3"/>
    <p:sldId id="309" r:id="rId4"/>
    <p:sldId id="311" r:id="rId5"/>
    <p:sldId id="312" r:id="rId6"/>
    <p:sldId id="323" r:id="rId7"/>
    <p:sldId id="321" r:id="rId8"/>
    <p:sldId id="328" r:id="rId9"/>
    <p:sldId id="295" r:id="rId10"/>
    <p:sldId id="307" r:id="rId11"/>
    <p:sldId id="299" r:id="rId12"/>
    <p:sldId id="324" r:id="rId13"/>
    <p:sldId id="325" r:id="rId14"/>
    <p:sldId id="302" r:id="rId15"/>
    <p:sldId id="301" r:id="rId16"/>
    <p:sldId id="330" r:id="rId17"/>
    <p:sldId id="329" r:id="rId18"/>
    <p:sldId id="327" r:id="rId19"/>
    <p:sldId id="33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0" autoAdjust="0"/>
    <p:restoredTop sz="94564" autoAdjust="0"/>
  </p:normalViewPr>
  <p:slideViewPr>
    <p:cSldViewPr snapToGrid="0">
      <p:cViewPr varScale="1">
        <p:scale>
          <a:sx n="82" d="100"/>
          <a:sy n="82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1962" y="-108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0" Type="http://schemas.openxmlformats.org/officeDocument/2006/relationships/slide" Target="slides/slide19.xml" />
  <Relationship Id="rId21" Type="http://schemas.openxmlformats.org/officeDocument/2006/relationships/notesMaster" Target="notesMasters/notesMaster1.xml" />
  <Relationship Id="rId25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24" Type="http://schemas.openxmlformats.org/officeDocument/2006/relationships/theme" Target="theme/theme1.xml" />
  <Relationship Id="rId23" Type="http://schemas.openxmlformats.org/officeDocument/2006/relationships/viewProps" Target="viewProps.xml" />
  <Relationship Id="rId22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B1B7B3-B50C-4983-98D4-C0C4DE4179E8}" type="datetimeFigureOut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232710-D6E1-4637-84B7-36C8B648C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4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09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9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1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1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1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29A0-864D-48E4-AC45-E0FEF6F4B320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CAE2-70D7-40C7-BC07-CEB08CA73055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8733-29DF-467E-9D88-4A3037EBECB2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 anchor="t">
            <a:normAutofit/>
          </a:bodyPr>
          <a:lstStyle>
            <a:lvl1pPr algn="l"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3AD-E49E-4CFA-AA63-0A4C358272F9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800" baseline="0"/>
            </a:lvl1pPr>
          </a:lstStyle>
          <a:p>
            <a:fld id="{418C80F2-ACB1-43E7-AE01-3055F22E9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1F93-C841-414C-987A-6A5166C7F8B3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7630-4527-4605-ADBC-00DCEE1A8A22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8C56-C488-4CCD-BAAC-3C6BEC258CF6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6642-CA82-4C0C-81B9-E6E930A74218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D15B-86B9-406E-B316-FD3F674F3D76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DE08-8DC0-4441-BDAE-848DDCDCA94F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BFE7-3B7D-419C-9AF2-3DE710CF235E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CE62-86C6-4DB6-92A7-D301BA937E6E}" type="datetime1">
              <a:rPr lang="en-US" smtClean="0"/>
              <a:pPr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80F2-ACB1-43E7-AE01-3055F22E9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e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9.pn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40.jpeg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1.jpeg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44.png" />
  <Relationship Id="rId5" Type="http://schemas.openxmlformats.org/officeDocument/2006/relationships/image" Target="../media/image43.jpeg" />
  <Relationship Id="rId4" Type="http://schemas.openxmlformats.org/officeDocument/2006/relationships/image" Target="../media/image42.png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4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45.png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6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7.emf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52.gif" />
  <Relationship Id="rId3" Type="http://schemas.openxmlformats.org/officeDocument/2006/relationships/hyperlink" Target="http://www.google.com/imgres?imgurl=http://idata.over-blog.com/1/23/41/67/E/project-get-ready-copie-1.png&amp;imgrefurl=http://planet.betterplace.com/profiles/blog/list?month=02&amp;year=2009&amp;usg=__XAbeqaSNXHw-HfJ0VeNSJHsUTP4=&amp;h=435&amp;w=572&amp;sz=47&amp;hl=en&amp;start=2&amp;zoom=1&amp;um=1&amp;itbs=1&amp;tbnid=nW9GMlUoKqWl0M:&amp;tbnh=102&amp;tbnw=134&amp;prev=/images?q=project+get+ready&amp;um=1&amp;hl=en&amp;sa=N&amp;rls=com.microsoft:*&amp;tbs=isch:1" TargetMode="External" />
  <Relationship Id="rId7" Type="http://schemas.openxmlformats.org/officeDocument/2006/relationships/image" Target="../media/image51.jpe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50.png" />
  <Relationship Id="rId5" Type="http://schemas.openxmlformats.org/officeDocument/2006/relationships/image" Target="../media/image49.png" />
  <Relationship Id="rId4" Type="http://schemas.openxmlformats.org/officeDocument/2006/relationships/image" Target="../media/image48.jpeg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3.jpeg" /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4.png" /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1.xml" />
  <Relationship Id="rId4" Type="http://schemas.openxmlformats.org/officeDocument/2006/relationships/image" Target="../media/image55.jpeg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3.png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  <Relationship Id="rId5" Type="http://schemas.openxmlformats.org/officeDocument/2006/relationships/image" Target="../media/image6.png" />
  <Relationship Id="rId4" Type="http://schemas.openxmlformats.org/officeDocument/2006/relationships/image" Target="../media/image5.png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10.png" />
  <Relationship Id="rId5" Type="http://schemas.openxmlformats.org/officeDocument/2006/relationships/image" Target="../media/image9.png" />
  <Relationship Id="rId4" Type="http://schemas.openxmlformats.org/officeDocument/2006/relationships/image" Target="../media/image8.png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2.png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jpe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  <Relationship Id="rId4" Type="http://schemas.openxmlformats.org/officeDocument/2006/relationships/image" Target="../media/image14.jpeg" />
</Relationships>
</file>

<file path=ppt/slides/_rels/slide9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8.jpeg" />
  <Relationship Id="rId13" Type="http://schemas.openxmlformats.org/officeDocument/2006/relationships/image" Target="../media/image21.jpeg" />
  <Relationship Id="rId18" Type="http://schemas.openxmlformats.org/officeDocument/2006/relationships/image" Target="../media/image24.jpeg" />
  <Relationship Id="rId26" Type="http://schemas.openxmlformats.org/officeDocument/2006/relationships/image" Target="../media/image30.jpeg" />
  <Relationship Id="rId39" Type="http://schemas.openxmlformats.org/officeDocument/2006/relationships/hyperlink" Target="http://www.google.com/imgres?imgurl=http://fiskerkarma.org/wp-content/uploads/2010/05/Fisker-Karma.jpg&amp;imgrefurl=http://fiskerkarma.org/&amp;usg=__A2xCz-OA1UzhhkM5Bo2bO-3iZuQ=&amp;h=341&amp;w=600&amp;sz=44&amp;hl=en&amp;start=8&amp;zoom=1&amp;um=1&amp;itbs=1&amp;tbnid=7hj0edDVEgbZsM:&amp;tbnh=77&amp;tbnw=135&amp;prev=/images?q=fisker+karma&amp;um=1&amp;hl=en&amp;rls=com.microsoft:*&amp;tbs=isch:1" TargetMode="External" />
  <Relationship Id="rId3" Type="http://schemas.openxmlformats.org/officeDocument/2006/relationships/image" Target="../media/image15.jpeg" />
  <Relationship Id="rId21" Type="http://schemas.openxmlformats.org/officeDocument/2006/relationships/image" Target="../media/image26.jpeg" />
  <Relationship Id="rId34" Type="http://schemas.openxmlformats.org/officeDocument/2006/relationships/image" Target="../media/image35.jpeg" />
  <Relationship Id="rId7" Type="http://schemas.openxmlformats.org/officeDocument/2006/relationships/image" Target="../media/image17.jpeg" />
  <Relationship Id="rId12" Type="http://schemas.openxmlformats.org/officeDocument/2006/relationships/hyperlink" Target="http://www.autobloggreen.com/photos/detroit-2009-mercedes-benz-concept-bluezero/1277124/" TargetMode="External" />
  <Relationship Id="rId17" Type="http://schemas.openxmlformats.org/officeDocument/2006/relationships/image" Target="../media/image23.jpeg" />
  <Relationship Id="rId25" Type="http://schemas.openxmlformats.org/officeDocument/2006/relationships/image" Target="../media/image29.jpeg" />
  <Relationship Id="rId33" Type="http://schemas.openxmlformats.org/officeDocument/2006/relationships/hyperlink" Target="http://www.google.com/imgres?imgurl=http://media.il.edmunds-media.com/ford/transit-connect-electric/2011/ns/2011_ford_transit-connect-electric_r34_ns_51910_717.jpg&amp;imgrefurl=http://www.ev-info.com/en/ev-news/36-ev-news/157-canada-post-buying-ford-transit-connect-ev.html&amp;usg=__W6DauKqW33GJOl0ARIxh4k-6dnA=&amp;h=478&amp;w=717&amp;sz=68&amp;hl=en&amp;start=15&amp;zoom=1&amp;um=1&amp;itbs=1&amp;tbnid=0NJsZuBPmR_E5M:&amp;tbnh=93&amp;tbnw=140&amp;prev=/images?q=transit+connect+ev&amp;um=1&amp;hl=en&amp;rls=com.microsoft:*&amp;tbs=isch:1" TargetMode="External" />
  <Relationship Id="rId38" Type="http://schemas.openxmlformats.org/officeDocument/2006/relationships/image" Target="../media/image37.jpeg" />
  <Relationship Id="rId2" Type="http://schemas.openxmlformats.org/officeDocument/2006/relationships/notesSlide" Target="../notesSlides/notesSlide9.xml" />
  <Relationship Id="rId16" Type="http://schemas.openxmlformats.org/officeDocument/2006/relationships/hyperlink" Target="http://images.google.com/imgres?imgurl=http://www.autofans.us/images/2009%20Detroit%20Auto%20Show/Toyota%20FT-EV%20Concept%206.jpg&amp;imgrefurl=http://autocar-show.blogspot.com/2009_01_18_archive.html&amp;usg=__RbS_iupWeLEOu4rNxET4czXRDaw=&amp;h=853&amp;w=1280&amp;sz=209&amp;hl=en&amp;start=5&amp;um=1&amp;tbnid=bq1_xLm0MYeYWM:&amp;tbnh=100&amp;tbnw=150&amp;prev=/images?q=toyota+EV&amp;hl=en&amp;rls=com.microsoft:*&amp;sa=N&amp;um=1" TargetMode="External" />
  <Relationship Id="rId20" Type="http://schemas.openxmlformats.org/officeDocument/2006/relationships/hyperlink" Target="http://green.autoblog.com/gallery/fiat-500-outdoors/#9" TargetMode="External" />
  <Relationship Id="rId29" Type="http://schemas.openxmlformats.org/officeDocument/2006/relationships/hyperlink" Target="http://www.google.com/imgres?imgurl=http://img2.netcarshow.com/Smart-fortwo_electric_drive_2010_1280x960_wallpaper_05.jpg&amp;imgrefurl=http://www.netcarshow.com/smart/2010-fortwo_electric_drive/1280x960/wallpaper_05.htm&amp;usg=__6fBX3GIInOJuo9-9rWthqo5qnoE=&amp;h=960&amp;w=1280&amp;sz=211&amp;hl=en&amp;start=10&amp;zoom=1&amp;um=1&amp;itbs=1&amp;tbnid=cALiRHrOVPu9cM:&amp;tbnh=113&amp;tbnw=150&amp;prev=/images?q=smart+electric+drive&amp;um=1&amp;hl=en&amp;sa=N&amp;rls=com.microsoft:*&amp;tbs=isch:1" TargetMode="External" />
  <Relationship Id="rId1" Type="http://schemas.openxmlformats.org/officeDocument/2006/relationships/slideLayout" Target="../slideLayouts/slideLayout2.xml" />
  <Relationship Id="rId6" Type="http://schemas.openxmlformats.org/officeDocument/2006/relationships/hyperlink" Target="http://www.autoblog.com/gallery/hyundai-blue-will-concept/#2" TargetMode="External" />
  <Relationship Id="rId11" Type="http://schemas.openxmlformats.org/officeDocument/2006/relationships/image" Target="../media/image20.jpeg" />
  <Relationship Id="rId24" Type="http://schemas.openxmlformats.org/officeDocument/2006/relationships/image" Target="../media/image28.jpeg" />
  <Relationship Id="rId32" Type="http://schemas.openxmlformats.org/officeDocument/2006/relationships/image" Target="../media/image34.jpeg" />
  <Relationship Id="rId37" Type="http://schemas.openxmlformats.org/officeDocument/2006/relationships/hyperlink" Target="http://www.google.com/imgres?imgurl=http://peakoilgarage.files.wordpress.com/2009/02/rav4ev7.jpg&amp;imgrefurl=http://rav4world.com/forums/viewtopic.php?t=22771&amp;sid=9cc997239d649ac302e77c93e4644794&amp;usg=__I7EZEaurd3iZ6Reex2YOS9pFnYg=&amp;h=306&amp;w=640&amp;sz=37&amp;hl=en&amp;start=10&amp;zoom=1&amp;um=1&amp;itbs=1&amp;tbnid=tMcmPf5ZvZfQNM:&amp;tbnh=66&amp;tbnw=137&amp;prev=/images?q=RAV4+EV&amp;um=1&amp;hl=en&amp;rls=com.microsoft:*&amp;tbs=isch:1" TargetMode="External" />
  <Relationship Id="rId40" Type="http://schemas.openxmlformats.org/officeDocument/2006/relationships/image" Target="../media/image38.jpeg" />
  <Relationship Id="rId5" Type="http://schemas.openxmlformats.org/officeDocument/2006/relationships/image" Target="../media/image16.jpeg" />
  <Relationship Id="rId15" Type="http://schemas.openxmlformats.org/officeDocument/2006/relationships/image" Target="../media/image22.jpeg" />
  <Relationship Id="rId23" Type="http://schemas.openxmlformats.org/officeDocument/2006/relationships/hyperlink" Target="http://green.autoblog.com/gallery/volvo-c30-concept/#3" TargetMode="External" />
  <Relationship Id="rId28" Type="http://schemas.openxmlformats.org/officeDocument/2006/relationships/image" Target="../media/image32.jpeg" />
  <Relationship Id="rId36" Type="http://schemas.openxmlformats.org/officeDocument/2006/relationships/image" Target="../media/image36.jpeg" />
  <Relationship Id="rId10" Type="http://schemas.openxmlformats.org/officeDocument/2006/relationships/hyperlink" Target="http://www.autobloggreen.com/photos/detroit-2009-cadillac-converj-1/1279959/" TargetMode="External" />
  <Relationship Id="rId19" Type="http://schemas.openxmlformats.org/officeDocument/2006/relationships/image" Target="../media/image25.jpeg" />
  <Relationship Id="rId31" Type="http://schemas.openxmlformats.org/officeDocument/2006/relationships/hyperlink" Target="http://www.royobrien.com/cimages/ford-focus-ev_100229201_m.jpg" TargetMode="External" />
  <Relationship Id="rId4" Type="http://schemas.openxmlformats.org/officeDocument/2006/relationships/hyperlink" Target="http://blogs.thecarconnection.com/blogs/marty_blog/2011/2010-chevrolet-volt-first-production-photos/" TargetMode="External" />
  <Relationship Id="rId9" Type="http://schemas.openxmlformats.org/officeDocument/2006/relationships/image" Target="../media/image19.png" />
  <Relationship Id="rId14" Type="http://schemas.openxmlformats.org/officeDocument/2006/relationships/hyperlink" Target="http://images.google.com/imgres?imgurl=http://www.greencarsite.co.uk/econews/images/nissan-leaf-electric-car.jpg&amp;imgrefurl=http://www.greencarsite.co.uk/econews/nissan-leaf-electric-cars.htm&amp;usg=__hLp64a87EMHnMrKxgO1XvPzws1k=&amp;h=432&amp;w=650&amp;sz=32&amp;hl=en&amp;start=9&amp;um=1&amp;tbnid=ciZ64YNKukcwyM:&amp;tbnh=91&amp;tbnw=137&amp;prev=/images?q=nissan+leaf&amp;hl=en&amp;rls=com.microsoft:*&amp;sa=N&amp;um=1" TargetMode="External" />
  <Relationship Id="rId22" Type="http://schemas.openxmlformats.org/officeDocument/2006/relationships/image" Target="../media/image27.jpeg" />
  <Relationship Id="rId27" Type="http://schemas.openxmlformats.org/officeDocument/2006/relationships/image" Target="../media/image31.jpeg" />
  <Relationship Id="rId30" Type="http://schemas.openxmlformats.org/officeDocument/2006/relationships/image" Target="../media/image33.jpeg" />
  <Relationship Id="rId35" Type="http://schemas.openxmlformats.org/officeDocument/2006/relationships/hyperlink" Target="http://www.google.com/imgres?imgurl=http://fancytuning.com/wp-content/uploads/2008/11/brabus-tesla-roadster-1.jpg&amp;imgrefurl=http://fancytuning.com/2008/11/brabus-tesla-roadster/&amp;usg=__R67tpWjXYNuuRLxlkewrHd5csxE=&amp;h=850&amp;w=1280&amp;sz=195&amp;hl=en&amp;start=21&amp;zoom=1&amp;um=1&amp;itbs=1&amp;tbnid=JwOANsYHbU0NfM:&amp;tbnh=100&amp;tbnw=150&amp;prev=/images?q=tesla+roadster&amp;start=18&amp;um=1&amp;hl=en&amp;sa=N&amp;rls=com.microsoft:*&amp;ndsp=18&amp;tbs=isch:1" TargetMode="Externa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 Transportation Update</a:t>
            </a:r>
            <a:br>
              <a:rPr lang="en-US" dirty="0" smtClean="0"/>
            </a:br>
            <a:r>
              <a:rPr lang="en-US" sz="2400" i="1" dirty="0" smtClean="0"/>
              <a:t>Community Energy Advisory Council</a:t>
            </a:r>
            <a:br>
              <a:rPr lang="en-US" sz="2400" i="1" dirty="0" smtClean="0"/>
            </a:br>
            <a:r>
              <a:rPr lang="en-US" sz="2000" dirty="0" smtClean="0"/>
              <a:t>November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 smtClean="0"/>
              <a:t>Mike Waters</a:t>
            </a:r>
          </a:p>
          <a:p>
            <a:r>
              <a:rPr lang="en-US" sz="2000" dirty="0" smtClean="0"/>
              <a:t>Advanced Transportation Manager</a:t>
            </a:r>
          </a:p>
          <a:p>
            <a:r>
              <a:rPr lang="en-US" sz="2000" dirty="0" smtClean="0"/>
              <a:t>Progress Energy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77732" y="5717531"/>
            <a:ext cx="2178231" cy="10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Strictly no copying, forwarding or redistribution without permission from Progress Energy’s EIT Department; Emerging Technology &amp; Alternative Energy Section.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and Nissan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3702" y="1118559"/>
          <a:ext cx="7637126" cy="2944368"/>
        </p:xfrm>
        <a:graphic>
          <a:graphicData uri="http://schemas.openxmlformats.org/drawingml/2006/table">
            <a:tbl>
              <a:tblPr/>
              <a:tblGrid>
                <a:gridCol w="1963832"/>
                <a:gridCol w="2836647"/>
                <a:gridCol w="2836647"/>
              </a:tblGrid>
              <a:tr h="183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Chevrolet Volt</a:t>
                      </a:r>
                      <a:endParaRPr lang="en-US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Nissan Leaf</a:t>
                      </a:r>
                      <a:endParaRPr lang="en-US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Launch date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November 2010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December 2010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MSRP / tax credit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$41,000 / 7,500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$32,800 / 7,500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Lease details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$350/month, $2,500 down, 36 months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$350/month, $2,000 down, 36 months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Initial production #</a:t>
                      </a: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10,000 (2011), 45,000 (2012)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up to 60,000 capacity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Up to; 50,000 (Japan, 2011),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150,000 (TN, 2012), 50,000 (UK, 2013)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Type / # seats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Sedan / 5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Sedan / 5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 (IC engine) range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 (260)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(NA)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IC engine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Electrical motor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Gas / 1.4 liter / 53 kW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 kW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80 kW / 280 Nm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Battery capacity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kWh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kWh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Battery type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Li-ion, 250 cells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Laminated Li-ion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Charge time (120/240V)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8/3 hrs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16/8 hrs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Battery weight (lbs)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440</a:t>
                      </a:r>
                    </a:p>
                  </a:txBody>
                  <a:tcPr marL="65314" marR="653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60459" y="4761590"/>
            <a:ext cx="2222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M Chevy Volt Electric Car phot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2874" y="4767711"/>
            <a:ext cx="25733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9683" y="4514485"/>
            <a:ext cx="1365337" cy="27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Nissan Leaf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60439" y="4504047"/>
            <a:ext cx="1365337" cy="27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Chevy Volt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images.thecarconnection.com/sml/clipper-creek-charger_100308723_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2429" y="4041784"/>
            <a:ext cx="1398780" cy="27016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charging standards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24" name="Picture 8" descr="http://www.greenfuelsforecast.com/userfiles/vlcsnap-2009-08-01-10h57m08s4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60432" y="4978175"/>
            <a:ext cx="1899650" cy="14226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03275" y="4022181"/>
            <a:ext cx="331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Level 1 can utilize a standard household outlet and stand alone cord set, but Level 2 requires a hardwired cord set  into a special box with safety electronics.</a:t>
            </a:r>
            <a:endParaRPr lang="en-US" sz="12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9675" y="4147458"/>
            <a:ext cx="2342962" cy="242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1061996"/>
          <a:ext cx="8180260" cy="1051560"/>
        </p:xfrm>
        <a:graphic>
          <a:graphicData uri="http://schemas.openxmlformats.org/drawingml/2006/table">
            <a:tbl>
              <a:tblPr/>
              <a:tblGrid>
                <a:gridCol w="1349992"/>
                <a:gridCol w="1152088"/>
                <a:gridCol w="678530"/>
                <a:gridCol w="1294727"/>
                <a:gridCol w="1205098"/>
                <a:gridCol w="1294727"/>
                <a:gridCol w="1205098"/>
              </a:tblGrid>
              <a:tr h="297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Voltage</a:t>
                      </a:r>
                      <a:endParaRPr lang="en-US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n-US" sz="1200" b="1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Current</a:t>
                      </a:r>
                      <a:endParaRPr lang="en-US" sz="12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Likely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  <a:endParaRPr lang="en-US" sz="12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Charge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(average)</a:t>
                      </a:r>
                      <a:endParaRPr lang="en-US" sz="12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Charge </a:t>
                      </a: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(full</a:t>
                      </a:r>
                      <a:r>
                        <a:rPr lang="en-US" sz="1200" b="1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charge BEV)</a:t>
                      </a:r>
                      <a:endParaRPr lang="en-US" sz="12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Reference</a:t>
                      </a:r>
                      <a:endParaRPr lang="en-US" sz="12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 Level 1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 V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 A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8-12</a:t>
                      </a:r>
                      <a:r>
                        <a:rPr lang="en-US" sz="1200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hrs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16-20 </a:t>
                      </a: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Hair</a:t>
                      </a:r>
                      <a:r>
                        <a:rPr lang="en-US" sz="1200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Dr</a:t>
                      </a: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yer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 Level 2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208/240 V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80 A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16-30 </a:t>
                      </a: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r>
                        <a:rPr lang="en-US" sz="1200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hrs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6-8 </a:t>
                      </a: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hrs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Clothes</a:t>
                      </a:r>
                      <a:r>
                        <a:rPr lang="en-US" sz="1200" baseline="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Dryer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DC Fast </a:t>
                      </a: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 development; target 80% complete charge in 10-25 minutes (500V, 100A, 50 kW)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+mj-lt"/>
                          <a:ea typeface="Calibri"/>
                          <a:cs typeface="Times New Roman"/>
                        </a:rPr>
                        <a:t>Small Building</a:t>
                      </a:r>
                      <a:endParaRPr lang="en-US" dirty="0"/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15686" y="2314589"/>
          <a:ext cx="7979228" cy="1472184"/>
        </p:xfrm>
        <a:graphic>
          <a:graphicData uri="http://schemas.openxmlformats.org/drawingml/2006/table">
            <a:tbl>
              <a:tblPr/>
              <a:tblGrid>
                <a:gridCol w="1353368"/>
                <a:gridCol w="3077117"/>
                <a:gridCol w="1532790"/>
                <a:gridCol w="2015953"/>
              </a:tblGrid>
              <a:tr h="1816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Provider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 2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DC Fast Charge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EVSE Supply Agreements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AeroVironment</a:t>
                      </a: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EVSE-RS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development</a:t>
                      </a: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Nissan</a:t>
                      </a: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Clipper Creek</a:t>
                      </a: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CS-30 – CS-100 product </a:t>
                      </a: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range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Tesla, BMW trial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WattStation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+mn-lt"/>
                          <a:ea typeface="Calibri"/>
                          <a:cs typeface="Times New Roman"/>
                        </a:rPr>
                        <a:t>In development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SPX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EVSE Product</a:t>
                      </a:r>
                      <a:endParaRPr lang="en-US" sz="1200" i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GM (install)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Eaton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Pow-R-Station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+mn-lt"/>
                          <a:ea typeface="Calibri"/>
                          <a:cs typeface="Times New Roman"/>
                        </a:rPr>
                        <a:t>Available</a:t>
                      </a: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Mitsubishi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Coulomb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ChargePoint</a:t>
                      </a:r>
                      <a:endParaRPr lang="en-US" sz="1200" i="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Available</a:t>
                      </a: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 The industry has agreed up upon a </a:t>
            </a:r>
            <a:r>
              <a:rPr lang="en-US" sz="1400" u="sng" dirty="0" smtClean="0"/>
              <a:t>single</a:t>
            </a:r>
            <a:r>
              <a:rPr lang="en-US" sz="1400" dirty="0" smtClean="0"/>
              <a:t> charging connection standard – SAE J1772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92360" y="4700789"/>
            <a:ext cx="1513736" cy="18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49960" y="1287887"/>
            <a:ext cx="1513736" cy="18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94" y="994664"/>
            <a:ext cx="7575085" cy="52451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Electric Vehicle </a:t>
            </a:r>
            <a:r>
              <a:rPr lang="en-US" sz="2400" dirty="0" smtClean="0"/>
              <a:t>Supply Equipment (EVSE)</a:t>
            </a:r>
            <a:r>
              <a:rPr lang="en-US" sz="2400" dirty="0" smtClean="0">
                <a:solidFill>
                  <a:schemeClr val="tx1"/>
                </a:solidFill>
              </a:rPr>
              <a:t> functionality</a:t>
            </a:r>
          </a:p>
          <a:p>
            <a:pPr lvl="1"/>
            <a:r>
              <a:rPr lang="en-US" sz="1800" dirty="0" smtClean="0"/>
              <a:t>Basic:  Safety appliance incorporating customer operability</a:t>
            </a:r>
          </a:p>
          <a:p>
            <a:pPr lvl="1"/>
            <a:r>
              <a:rPr lang="en-US" sz="1800" dirty="0" smtClean="0"/>
              <a:t>Smart: Additional control, access, measurement, and billing options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EVSE </a:t>
            </a:r>
            <a:r>
              <a:rPr lang="en-US" sz="2400" dirty="0" smtClean="0"/>
              <a:t>sourcing options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Dealer option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Level 1 included with vehicle purchase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Level 2 option (basic)</a:t>
            </a:r>
          </a:p>
          <a:p>
            <a:pPr lvl="3"/>
            <a:r>
              <a:rPr lang="en-US" sz="1600" dirty="0" smtClean="0"/>
              <a:t>Option for purchase/lease unit with vehicles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3</a:t>
            </a:r>
            <a:r>
              <a:rPr lang="en-US" sz="1800" baseline="30000" dirty="0" smtClean="0">
                <a:solidFill>
                  <a:schemeClr val="tx1"/>
                </a:solidFill>
              </a:rPr>
              <a:t>rd</a:t>
            </a:r>
            <a:r>
              <a:rPr lang="en-US" sz="1800" dirty="0" smtClean="0">
                <a:solidFill>
                  <a:schemeClr val="tx1"/>
                </a:solidFill>
              </a:rPr>
              <a:t> Party option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Independent companies with multiple EVSE options, including network management, access control, energy measurement, etc.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Utility option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Under consideration nationwide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4AB1C-D5DC-4710-ADBB-E1C32458E7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0845" y="3504836"/>
            <a:ext cx="1117905" cy="277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charging infrastructure details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 Technology is in rapid development with various options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F44C8-1F02-42CC-9BFF-57A98F7EEE9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065" y="1102906"/>
            <a:ext cx="4297680" cy="5194863"/>
          </a:xfrm>
        </p:spPr>
        <p:txBody>
          <a:bodyPr>
            <a:normAutofit/>
          </a:bodyPr>
          <a:lstStyle/>
          <a:p>
            <a:pPr marL="495300" indent="-495300" eaLnBrk="1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Residential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Default </a:t>
            </a:r>
            <a:r>
              <a:rPr lang="en-US" sz="1600" dirty="0" smtClean="0"/>
              <a:t>charging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AC Level 1 or 2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/>
              <a:t>$500-2,000 hardware (L2)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$500-$1,500+ installation</a:t>
            </a:r>
          </a:p>
          <a:p>
            <a:pPr marL="495300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95300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Workplace/Retail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most common location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AC Level 2</a:t>
            </a:r>
          </a:p>
          <a:p>
            <a:pPr marL="933450" lvl="1" indent="-495300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/>
              <a:t>$2,000-8,000 hardware</a:t>
            </a:r>
          </a:p>
          <a:p>
            <a:pPr marL="933450" lvl="1" indent="-495300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/>
              <a:t>Similar range for installation</a:t>
            </a:r>
          </a:p>
          <a:p>
            <a:pPr marL="495300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95300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Public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Retail, decks, c</a:t>
            </a:r>
            <a:r>
              <a:rPr lang="en-US" sz="1600" dirty="0" smtClean="0"/>
              <a:t>urbside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/>
              <a:t>AC Level 2, DC Fast</a:t>
            </a:r>
          </a:p>
          <a:p>
            <a:pPr marL="933450" lvl="1" indent="-4953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dirty="0" smtClean="0"/>
              <a:t>Similar costs for workplace (L2)</a:t>
            </a:r>
          </a:p>
          <a:p>
            <a:pPr marL="1333500" lvl="2" indent="-495300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dirty="0" smtClean="0"/>
              <a:t>DC Fast Charging unknown</a:t>
            </a:r>
          </a:p>
          <a:p>
            <a:pPr marL="933450" lvl="1" indent="-495300" eaLnBrk="1" hangingPunct="1">
              <a:defRPr/>
            </a:pPr>
            <a:endParaRPr lang="en-US" sz="2000" dirty="0" smtClean="0"/>
          </a:p>
        </p:txBody>
      </p:sp>
      <p:pic>
        <p:nvPicPr>
          <p:cNvPr id="83970" name="Picture 2" descr="Epripyrami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1136" y="1702190"/>
            <a:ext cx="3963577" cy="3806825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charging locations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 Charging infrastructure is critical; majority will occur at home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813" y="609600"/>
            <a:ext cx="90963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288" y="2353"/>
            <a:ext cx="8229600" cy="563562"/>
          </a:xfrm>
        </p:spPr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integration of plug-in vehicles into the future grid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electric utility role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1875" y="1669068"/>
          <a:ext cx="8709105" cy="3154680"/>
        </p:xfrm>
        <a:graphic>
          <a:graphicData uri="http://schemas.openxmlformats.org/drawingml/2006/table">
            <a:tbl>
              <a:tblPr/>
              <a:tblGrid>
                <a:gridCol w="1741652"/>
                <a:gridCol w="1741652"/>
                <a:gridCol w="1741652"/>
                <a:gridCol w="1741652"/>
                <a:gridCol w="1742497"/>
              </a:tblGrid>
              <a:tr h="1117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Customer Support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Customer and Stakeholder Education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Vehicle and Infrastructure incentives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Utility Fleets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37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Address potential system grid impacts and help develop local charging infrastructure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944" marR="6394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Implement a robust process to support PEV requests and streamline charging installs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Collaborate with stakeholders to implement broad education program regarding PEVs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 with stakeholders to develop vehicle and infrastructure incentives</a:t>
                      </a: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Develop fleet acquisition and operations plan to incorporate plug-in drive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44" marR="6394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4574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 October 21, 2009 Progress Energy joined with its peer investor-owned electric utilities in a national pledge to help create the infrastructure to support the full-scale commercialization and deployment of plug-in electric vehicles (PEVs). The pledge builds on existing actions to help prepare the market for full-scale commercialization and deployment of PEVs by aggressive action in five focus areas. Progress Energy’s Electric Transportation Strategy supports the EEI pledge and the key elements are summarized below: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59" y="636046"/>
            <a:ext cx="804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 As the new transportation fuel provider, the utility will play an important role in maintaining grid reliability and safety, managing system costs, and ensuring a positive customer experience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411" y="1277848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Focus Areas: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communities getting ready for electric transportation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http://t2.gstatic.com/images?q=tbn:nW9GMlUoKqWl0M:http://idata.over-blog.com/1/23/41/67/E/project-get-ready-copie-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36667" y="2457286"/>
            <a:ext cx="1531558" cy="116581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 Communities are working together to address barriers and enable electric transportation </a:t>
            </a:r>
            <a:endParaRPr lang="en-US" sz="1400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8225" y="1211047"/>
            <a:ext cx="3653776" cy="245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http://www.pitchengine.com/brands/rockymountaininstitute/logos/Picture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05968" y="1325187"/>
            <a:ext cx="2035756" cy="9405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37882" y="399498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Preparing for and enabling electric vehicles is a national priority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DOE, Clean Cities, national labs, ARRA funding, tax credits </a:t>
            </a:r>
          </a:p>
          <a:p>
            <a:endParaRPr lang="en-US" b="1" dirty="0" smtClean="0"/>
          </a:p>
          <a:p>
            <a:r>
              <a:rPr lang="en-US" b="1" dirty="0" smtClean="0"/>
              <a:t>States, regions, and cities are forming local “Project Get Ready” initiatives to: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Convene a diverse stakeholder group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Examine local barriers related to electric transportation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Develop strategic solutions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Educate, communicate, and share best practices</a:t>
            </a:r>
          </a:p>
        </p:txBody>
      </p:sp>
      <p:pic>
        <p:nvPicPr>
          <p:cNvPr id="44043" name="Picture 11" descr="http://energy-conservation.org/graphics/advanced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27939" y="2550018"/>
            <a:ext cx="1818426" cy="1014122"/>
          </a:xfrm>
          <a:prstGeom prst="rect">
            <a:avLst/>
          </a:prstGeom>
          <a:noFill/>
        </p:spPr>
      </p:pic>
      <p:pic>
        <p:nvPicPr>
          <p:cNvPr id="44045" name="Picture 13" descr="http://www.environmentla.net/Clean%20Cities/images/cclogo_250.gi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96109" y="1300765"/>
            <a:ext cx="1588991" cy="104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Trends; </a:t>
            </a:r>
            <a:r>
              <a:rPr lang="en-US" sz="1600" dirty="0" smtClean="0">
                <a:solidFill>
                  <a:srgbClr val="0070C0"/>
                </a:solidFill>
              </a:rPr>
              <a:t>communities getting ready for electric transportation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http://projectgetready.com/wp-content/uploads/2010/10/EV-leader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787" y="676858"/>
            <a:ext cx="8582025" cy="5153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08443" y="5257115"/>
            <a:ext cx="479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i="1" dirty="0" smtClean="0"/>
              <a:t>Electric Vehicles in America, </a:t>
            </a:r>
            <a:r>
              <a:rPr lang="en-US" sz="1200" dirty="0" smtClean="0"/>
              <a:t>Roland Berger Strategy Consultants and  Rocky Mount Institute’s Project Get Ready</a:t>
            </a:r>
            <a:r>
              <a:rPr lang="en-US" sz="1200" i="1" dirty="0" smtClean="0"/>
              <a:t>. </a:t>
            </a:r>
            <a:r>
              <a:rPr lang="en-US" sz="1200" dirty="0" smtClean="0"/>
              <a:t>The study assesses the following key requirements for PEV readiness, including: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Regulatory Environment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Infrastructure Readiness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Consumer Readiness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Operating Environment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943" y="1012372"/>
            <a:ext cx="544286" cy="1415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37314" y="1317172"/>
            <a:ext cx="544286" cy="1415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398" y="1328058"/>
            <a:ext cx="544286" cy="14151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04800" y="1036746"/>
            <a:ext cx="8534400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Plug-in vehicles are real and coming </a:t>
            </a:r>
            <a:r>
              <a:rPr lang="en-US" sz="2400" i="1" dirty="0" smtClean="0"/>
              <a:t>this</a:t>
            </a:r>
            <a:r>
              <a:rPr lang="en-US" sz="2400" dirty="0" smtClean="0"/>
              <a:t> year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On/off road electric transportation can improve air quality while reducing GHG and petroleum use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Grants and tax credits available: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Up to $7,500 credit on light duty vehicles; 50% on infrastructure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Multiple grant funding opportunities for infrastructure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Consider fuel, maintenance savings and </a:t>
            </a:r>
            <a:r>
              <a:rPr lang="en-US" sz="2400" dirty="0" err="1" smtClean="0"/>
              <a:t>EPAct</a:t>
            </a:r>
            <a:r>
              <a:rPr lang="en-US" sz="2400" dirty="0" smtClean="0"/>
              <a:t> credit for vehicles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Assess your needs and identify the best technology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Many processes, codes, and regulations  will be impacted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Start evaluating this prior to “crunch” time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North Carolina is leading the way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1A033-195F-47E7-8AC0-333A58B5715D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en-US" dirty="0" smtClean="0"/>
              <a:t>Final Thoughts 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>
                    <a:lumMod val="75000"/>
                  </a:schemeClr>
                </a:solidFill>
              </a:rPr>
              <a:t>Strictly no copying, forwarding or redistribution without permission from Progress Energy’s EIT Department; Emerging Technology &amp; Alternative Energy Section.</a:t>
            </a:r>
            <a:endParaRPr lang="en-US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58" y="1223492"/>
            <a:ext cx="9044981" cy="44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88653" y="5692464"/>
            <a:ext cx="414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Questions?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6084" name="Picture 4" descr="http://ncgogreen.myncblogs.com/files/2009/04/070524_progressenergy.jpg"/>
          <p:cNvPicPr>
            <a:picLocks noChangeAspect="1" noChangeArrowheads="1"/>
          </p:cNvPicPr>
          <p:nvPr/>
        </p:nvPicPr>
        <p:blipFill>
          <a:blip r:embed="rId4" cstate="print"/>
          <a:srcRect t="30017" b="38884"/>
          <a:stretch>
            <a:fillRect/>
          </a:stretch>
        </p:blipFill>
        <p:spPr bwMode="auto">
          <a:xfrm>
            <a:off x="2652151" y="270459"/>
            <a:ext cx="3810000" cy="88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2249" y="1019127"/>
            <a:ext cx="85028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Value Proposition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Vehicle Technology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Charging Technology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Utility Role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Community Actions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97737" y="2124901"/>
            <a:ext cx="1828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Foreign oil dependency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7737" y="3039301"/>
            <a:ext cx="1828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Climate change/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air quality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7737" y="3898616"/>
            <a:ext cx="1828800" cy="822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cost </a:t>
            </a:r>
            <a:r>
              <a:rPr lang="en-US" sz="1200" dirty="0" smtClean="0">
                <a:solidFill>
                  <a:schemeClr val="tx1"/>
                </a:solidFill>
              </a:rPr>
              <a:t>(transportation costs)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778937" y="2244250"/>
            <a:ext cx="12192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7737" y="1177450"/>
            <a:ext cx="1828800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Issues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0557" y="1166433"/>
            <a:ext cx="4114800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 Transportation as a Solution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50537" y="2036765"/>
            <a:ext cx="4114800" cy="822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60% US oil is imported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70% of all oil used for transportation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97% of transportation  fueled by oil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0537" y="3050318"/>
            <a:ext cx="4114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Multiple studies confirm reduced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and improved air quality impacts from 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50537" y="3876582"/>
            <a:ext cx="4114800" cy="822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Fueling cost = 1/4 gasoline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$2-3 = 100 miles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Short-term gasoline market volatility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778937" y="3158650"/>
            <a:ext cx="12192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78937" y="4081914"/>
            <a:ext cx="12192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01275" y="4901656"/>
            <a:ext cx="1828800" cy="822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793113" y="5084918"/>
            <a:ext cx="12192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64716" y="4890221"/>
            <a:ext cx="4114800" cy="8229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 vehicle and related technologies can influence “green” jobs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69"/>
            <a:ext cx="8229600" cy="563562"/>
          </a:xfrm>
        </p:spPr>
        <p:txBody>
          <a:bodyPr/>
          <a:lstStyle/>
          <a:p>
            <a:r>
              <a:rPr lang="en-US" dirty="0" smtClean="0"/>
              <a:t>Managing Energy Costs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2312" y="1300715"/>
            <a:ext cx="2851068" cy="20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1022741"/>
            <a:ext cx="4412512" cy="31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79318" y="17550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Historical Costs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77479" y="970028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Projected Oil Price (AEO 2010)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4559" y="636046"/>
            <a:ext cx="5124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Key Point: </a:t>
            </a:r>
            <a:r>
              <a:rPr lang="en-US" sz="1200" dirty="0" smtClean="0"/>
              <a:t>Short-term market volatility likely. Future costs difficult to predict. 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21126" y="1775637"/>
            <a:ext cx="2647507" cy="80807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3284" y="4327443"/>
            <a:ext cx="87080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Oil Dependency Imposes Significant Costs on the US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Oil price spikes have contributed to every recent U.S. recession; according to the Department of Energy, oil</a:t>
            </a:r>
          </a:p>
          <a:p>
            <a:r>
              <a:rPr lang="en-US" sz="1200" dirty="0" smtClean="0"/>
              <a:t>dependence has cost our economy $5 trillion since 1970 ($580 billion in 2008).</a:t>
            </a:r>
          </a:p>
          <a:p>
            <a:endParaRPr lang="en-US" sz="1200" dirty="0" smtClean="0"/>
          </a:p>
          <a:p>
            <a:r>
              <a:rPr lang="en-US" sz="1200" dirty="0" smtClean="0"/>
              <a:t>• According to the Rand Corporation, U.S. armed forces spend up to $83 billion annually protecting vulnerable</a:t>
            </a:r>
          </a:p>
          <a:p>
            <a:r>
              <a:rPr lang="en-US" sz="1200" dirty="0" smtClean="0"/>
              <a:t>infrastructure and patrolling oil transit routes.</a:t>
            </a:r>
          </a:p>
          <a:p>
            <a:endParaRPr lang="en-US" sz="1200" dirty="0" smtClean="0"/>
          </a:p>
          <a:p>
            <a:r>
              <a:rPr lang="en-US" sz="1200" dirty="0" smtClean="0"/>
              <a:t>• Use of electricity for transportation could reduce cost to ¼ that of gasoline = savings of &gt;$1125 / yr per vehicle	</a:t>
            </a:r>
          </a:p>
          <a:p>
            <a:pPr>
              <a:tabLst>
                <a:tab pos="463550" algn="l"/>
              </a:tabLst>
            </a:pPr>
            <a:r>
              <a:rPr lang="en-US" sz="1200" dirty="0" smtClean="0"/>
              <a:t>	- assumes 12,000 miles per year per vehicle = 600 gallons of gasoline per year @ $2.50 per gallon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035"/>
            <a:ext cx="8229600" cy="563562"/>
          </a:xfrm>
        </p:spPr>
        <p:txBody>
          <a:bodyPr/>
          <a:lstStyle/>
          <a:p>
            <a:r>
              <a:rPr lang="en-US" dirty="0" smtClean="0"/>
              <a:t>Promoting Energy Independence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504" y="1284844"/>
            <a:ext cx="5475561" cy="32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1513444"/>
            <a:ext cx="25637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5385" y="4527448"/>
            <a:ext cx="1928813" cy="207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63866" y="4728009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Foreign oil dependency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60% of US oil is imported.</a:t>
            </a:r>
          </a:p>
          <a:p>
            <a:r>
              <a:rPr lang="en-US" sz="1600" dirty="0"/>
              <a:t>4</a:t>
            </a:r>
            <a:r>
              <a:rPr lang="en-US" sz="1600" dirty="0" smtClean="0"/>
              <a:t>0% of US imports sourced from Persian Gulf, Venezuela, and Nigeria combined.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480538" y="4745634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Electric Grid Capacity to Displace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Pacific NW National Lab study indicated that current grid can handle 73% of today’s vehicles as plug-in hybrids , reducing oil imports by </a:t>
            </a:r>
            <a:r>
              <a:rPr lang="en-US" sz="1600" b="1" dirty="0" smtClean="0"/>
              <a:t>50</a:t>
            </a:r>
            <a:r>
              <a:rPr lang="en-US" sz="1600" dirty="0" smtClean="0"/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Electricity as a transportation fuel can significantly replace petroleum. </a:t>
            </a:r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3554569" y="1803042"/>
            <a:ext cx="296214" cy="231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88026" y="3526680"/>
            <a:ext cx="296214" cy="231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4AB1C-D5DC-4710-ADBB-E1C32458E7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F4937-D9FE-4A94-95D3-9B3C7252D4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8597" y="10668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990600"/>
            <a:ext cx="86768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86400" y="5334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Annual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Highest 8-hr Ozone Difference (ppb): PHEV middle case vs. </a:t>
            </a:r>
            <a:r>
              <a:rPr lang="en-US" sz="1400" dirty="0"/>
              <a:t>b</a:t>
            </a:r>
            <a:r>
              <a:rPr lang="en-US" sz="1400" dirty="0" smtClean="0"/>
              <a:t>ase case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1487676"/>
            <a:ext cx="4343400" cy="24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197" y="4278839"/>
            <a:ext cx="3810000" cy="238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62600" y="6019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EPRI/NRDC 2007 Impact Study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6996" y="404797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Cumulative Net CO2 reduction</a:t>
            </a:r>
          </a:p>
          <a:p>
            <a:pPr algn="ctr"/>
            <a:r>
              <a:rPr lang="en-US" sz="1400" dirty="0" smtClean="0"/>
              <a:t>Middle PHEV case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99176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CO2 (g) per Mile</a:t>
            </a:r>
          </a:p>
          <a:p>
            <a:pPr algn="ctr"/>
            <a:r>
              <a:rPr lang="en-US" sz="1400" dirty="0" smtClean="0"/>
              <a:t>CV vs. HEV vs. PHEV w/ Various Grid Sources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Net emissions are reduced with PEVs and can be further reduced with nuclear/</a:t>
            </a:r>
            <a:r>
              <a:rPr lang="en-US" sz="1400" dirty="0" err="1" smtClean="0"/>
              <a:t>renewables</a:t>
            </a:r>
            <a:endParaRPr lang="en-US" sz="14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563562"/>
          </a:xfrm>
        </p:spPr>
        <p:txBody>
          <a:bodyPr/>
          <a:lstStyle/>
          <a:p>
            <a:r>
              <a:rPr lang="en-US" dirty="0" smtClean="0"/>
              <a:t>Helping Improve the Environment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2737" y="3053698"/>
            <a:ext cx="3588258" cy="21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Job Creation </a:t>
            </a:r>
            <a:br>
              <a:rPr lang="en-US" dirty="0" smtClean="0"/>
            </a:br>
            <a:r>
              <a:rPr lang="en-US" sz="1600" dirty="0" smtClean="0">
                <a:solidFill>
                  <a:srgbClr val="00B050"/>
                </a:solidFill>
              </a:rPr>
              <a:t>North Carolina </a:t>
            </a:r>
            <a:r>
              <a:rPr lang="en-US" sz="1600" dirty="0" smtClean="0"/>
              <a:t>/ </a:t>
            </a:r>
            <a:r>
              <a:rPr lang="en-US" sz="1600" dirty="0" smtClean="0">
                <a:solidFill>
                  <a:srgbClr val="0070C0"/>
                </a:solidFill>
              </a:rPr>
              <a:t>Florida </a:t>
            </a:r>
            <a:r>
              <a:rPr lang="en-US" sz="1600" dirty="0" smtClean="0"/>
              <a:t>companies with plug-in electric vehicle technology capability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80F2-ACB1-43E7-AE01-3055F22E9D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4768" y="5247189"/>
            <a:ext cx="32641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Major Vehicle Original Equipment Manufacturers (OEMs)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Thomas-built for plug-in buses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John Deere for tractors and heavy equipment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Mac/Volvo for trucks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DesignLine for buses (Charlotte)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Avera</a:t>
            </a:r>
            <a:r>
              <a:rPr lang="en-US" sz="1000" dirty="0" smtClean="0">
                <a:solidFill>
                  <a:srgbClr val="0070C0"/>
                </a:solidFill>
              </a:rPr>
              <a:t> Motors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Black Bay Technologies 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0546" y="1102592"/>
            <a:ext cx="2679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Vehicle Conversions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AVRC in Raleigh 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Hybrid Technologies (Mooresville)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Li-ion Motors (Charlotte)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Foreign Affairs Auto (PHEV retrofit)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GatorMoto</a:t>
            </a:r>
            <a:endParaRPr lang="en-US" sz="1000" dirty="0" smtClean="0">
              <a:solidFill>
                <a:srgbClr val="0070C0"/>
              </a:solidFill>
            </a:endParaRPr>
          </a:p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-PHEV Conversions (New Port Richey)</a:t>
            </a:r>
          </a:p>
          <a:p>
            <a:pPr algn="ctr"/>
            <a:r>
              <a:rPr lang="en-US" sz="1000" dirty="0" err="1" smtClean="0">
                <a:solidFill>
                  <a:srgbClr val="0070C0"/>
                </a:solidFill>
              </a:rPr>
              <a:t>Secari</a:t>
            </a:r>
            <a:r>
              <a:rPr lang="en-US" sz="1000" dirty="0" smtClean="0">
                <a:solidFill>
                  <a:srgbClr val="0070C0"/>
                </a:solidFill>
              </a:rPr>
              <a:t> Motor Company</a:t>
            </a:r>
          </a:p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World Class Exotics LLC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013" y="4579923"/>
            <a:ext cx="2339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Advanced electronics and chargers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Delta Electronics (RTP)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Cree (RTP)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Eaton Cutler-Hammer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Electronic System Services, Inc. (ESSI)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EVnetics</a:t>
            </a:r>
            <a:endParaRPr lang="en-US" sz="1000" dirty="0" smtClean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Patco</a:t>
            </a:r>
            <a:r>
              <a:rPr lang="en-US" sz="1000" dirty="0" smtClean="0">
                <a:solidFill>
                  <a:srgbClr val="0070C0"/>
                </a:solidFill>
              </a:rPr>
              <a:t> Electronics Inc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Solitron</a:t>
            </a:r>
            <a:r>
              <a:rPr lang="en-US" sz="1000" dirty="0" smtClean="0">
                <a:solidFill>
                  <a:srgbClr val="0070C0"/>
                </a:solidFill>
              </a:rPr>
              <a:t> Devices Inc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Sussex Semiconductor, Inc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980" y="997177"/>
            <a:ext cx="1903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Smart metering and charging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Elster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Consert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Car Charging Group, Inc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eLutions</a:t>
            </a:r>
            <a:r>
              <a:rPr lang="en-US" sz="1000" dirty="0" smtClean="0">
                <a:solidFill>
                  <a:srgbClr val="0070C0"/>
                </a:solidFill>
              </a:rPr>
              <a:t>, Inc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FALCO Electronics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NovaCharge</a:t>
            </a:r>
            <a:endParaRPr lang="en-US" sz="1000" dirty="0" smtClean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Gasoline Equipment Systems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K&amp;K Electric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Palmer Electric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Siemens Energy, Inc.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TLC Engineering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Dyer, Riddle, Mills, and Precourt, Inc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5522" y="1189062"/>
            <a:ext cx="29026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Grid hardware and charging infrastructure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ABB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Eaton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SPX (Charlotte)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Schneider Electric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AMP Systems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Car Charging Group, Inc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Matern Professional Engineering, Inc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Palmer Electric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RubeLab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SunWise Power Systems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One World Sustainable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16871" y="2984362"/>
            <a:ext cx="24667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Batteries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- </a:t>
            </a:r>
            <a:r>
              <a:rPr lang="en-US" sz="1000" dirty="0" err="1" smtClean="0">
                <a:solidFill>
                  <a:srgbClr val="00B050"/>
                </a:solidFill>
              </a:rPr>
              <a:t>Celgard</a:t>
            </a:r>
            <a:r>
              <a:rPr lang="en-US" sz="1000" dirty="0" smtClean="0">
                <a:solidFill>
                  <a:srgbClr val="00B050"/>
                </a:solidFill>
              </a:rPr>
              <a:t> (Charlotte)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B050"/>
                </a:solidFill>
              </a:rPr>
              <a:t>Blue </a:t>
            </a:r>
            <a:r>
              <a:rPr lang="en-US" sz="1000" dirty="0" err="1" smtClean="0">
                <a:solidFill>
                  <a:srgbClr val="00B050"/>
                </a:solidFill>
              </a:rPr>
              <a:t>Nano</a:t>
            </a:r>
            <a:r>
              <a:rPr lang="en-US" sz="1000" dirty="0" smtClean="0">
                <a:solidFill>
                  <a:srgbClr val="00B050"/>
                </a:solidFill>
              </a:rPr>
              <a:t> (Huntersville)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SAFT</a:t>
            </a:r>
          </a:p>
          <a:p>
            <a:pPr algn="ctr">
              <a:buFontTx/>
              <a:buChar char="-"/>
            </a:pPr>
            <a:r>
              <a:rPr lang="en-US" sz="1000" dirty="0" err="1" smtClean="0">
                <a:solidFill>
                  <a:srgbClr val="0070C0"/>
                </a:solidFill>
              </a:rPr>
              <a:t>Alegna</a:t>
            </a:r>
            <a:r>
              <a:rPr lang="en-US" sz="1000" dirty="0" smtClean="0">
                <a:solidFill>
                  <a:srgbClr val="0070C0"/>
                </a:solidFill>
              </a:rPr>
              <a:t> Innovations, LLC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Precision Tool and Engineering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Planar Energy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ENER1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G4 </a:t>
            </a:r>
            <a:r>
              <a:rPr lang="en-US" sz="1000" dirty="0" err="1" smtClean="0">
                <a:solidFill>
                  <a:srgbClr val="0070C0"/>
                </a:solidFill>
              </a:rPr>
              <a:t>Synergetics</a:t>
            </a:r>
            <a:r>
              <a:rPr lang="en-US" sz="1000" dirty="0" smtClean="0">
                <a:solidFill>
                  <a:srgbClr val="0070C0"/>
                </a:solidFill>
              </a:rPr>
              <a:t> Corporation</a:t>
            </a:r>
          </a:p>
          <a:p>
            <a:pPr algn="ctr">
              <a:buFontTx/>
              <a:buChar char="-"/>
            </a:pPr>
            <a:r>
              <a:rPr lang="en-US" sz="1000" dirty="0" smtClean="0">
                <a:solidFill>
                  <a:srgbClr val="0070C0"/>
                </a:solidFill>
              </a:rPr>
              <a:t>US Lithium </a:t>
            </a:r>
            <a:r>
              <a:rPr lang="en-US" sz="1000" dirty="0" err="1" smtClean="0">
                <a:solidFill>
                  <a:srgbClr val="0070C0"/>
                </a:solidFill>
              </a:rPr>
              <a:t>Energetics</a:t>
            </a:r>
            <a:endParaRPr lang="en-US" sz="1000" dirty="0" smtClean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1677" y="5243621"/>
            <a:ext cx="219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Home Builders</a:t>
            </a:r>
          </a:p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Southern Traditions Development (Home tour stop for 2011 International </a:t>
            </a:r>
            <a:r>
              <a:rPr lang="en-US" sz="1000" dirty="0" err="1" smtClean="0">
                <a:solidFill>
                  <a:srgbClr val="0070C0"/>
                </a:solidFill>
              </a:rPr>
              <a:t>Builders’s</a:t>
            </a:r>
            <a:r>
              <a:rPr lang="en-US" sz="1000" dirty="0" smtClean="0">
                <a:solidFill>
                  <a:srgbClr val="0070C0"/>
                </a:solidFill>
              </a:rPr>
              <a:t> Show in Orlando. Intends to use EVSE as a one of the selling features in their green homes. Intend to demo PHEV or EV with home during show.)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0526" y="3447396"/>
            <a:ext cx="2378592" cy="89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Stars are Aligning for Plug-ins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5662246" cy="5245100"/>
          </a:xfrm>
        </p:spPr>
        <p:txBody>
          <a:bodyPr/>
          <a:lstStyle/>
          <a:p>
            <a:r>
              <a:rPr lang="en-US" sz="2400" dirty="0" smtClean="0"/>
              <a:t>Technology</a:t>
            </a:r>
          </a:p>
          <a:p>
            <a:pPr lvl="1"/>
            <a:r>
              <a:rPr lang="en-US" sz="2000" dirty="0" smtClean="0"/>
              <a:t>Plug-in </a:t>
            </a:r>
            <a:r>
              <a:rPr lang="en-US" sz="2000" i="1" dirty="0" smtClean="0"/>
              <a:t>hybrid</a:t>
            </a:r>
            <a:r>
              <a:rPr lang="en-US" sz="2000" dirty="0" smtClean="0"/>
              <a:t> electric technology</a:t>
            </a:r>
          </a:p>
          <a:p>
            <a:pPr lvl="1"/>
            <a:r>
              <a:rPr lang="en-US" sz="2000" dirty="0" smtClean="0"/>
              <a:t>Improved batteries with higher energy density/longer range</a:t>
            </a:r>
          </a:p>
          <a:p>
            <a:r>
              <a:rPr lang="en-US" sz="2400" dirty="0" smtClean="0"/>
              <a:t>Marketplace</a:t>
            </a:r>
          </a:p>
          <a:p>
            <a:pPr lvl="1"/>
            <a:r>
              <a:rPr lang="en-US" sz="2000" dirty="0" smtClean="0"/>
              <a:t>Driving factors include gas/oil prices, energy security, GHGs</a:t>
            </a:r>
          </a:p>
          <a:p>
            <a:pPr lvl="1"/>
            <a:r>
              <a:rPr lang="en-US" sz="2000" dirty="0" smtClean="0"/>
              <a:t>Not just California</a:t>
            </a:r>
          </a:p>
          <a:p>
            <a:pPr lvl="1"/>
            <a:r>
              <a:rPr lang="en-US" sz="2000" dirty="0" smtClean="0"/>
              <a:t>Broad support and incentives</a:t>
            </a:r>
          </a:p>
          <a:p>
            <a:r>
              <a:rPr lang="en-US" sz="2400" dirty="0" smtClean="0"/>
              <a:t>Customer Features</a:t>
            </a:r>
          </a:p>
          <a:p>
            <a:pPr lvl="1"/>
            <a:r>
              <a:rPr lang="en-US" sz="2000" dirty="0" smtClean="0"/>
              <a:t>Instant torque</a:t>
            </a:r>
          </a:p>
          <a:p>
            <a:pPr lvl="1"/>
            <a:r>
              <a:rPr lang="en-US" sz="2000" dirty="0" smtClean="0"/>
              <a:t>Preconditioning the cabin</a:t>
            </a:r>
          </a:p>
          <a:p>
            <a:pPr lvl="1"/>
            <a:r>
              <a:rPr lang="en-US" sz="2000" dirty="0" smtClean="0"/>
              <a:t>Internet connected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4AB1C-D5DC-4710-ADBB-E1C32458E7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4" descr="http://blog.seattlepi.nwsource.com/electricvehicleguide/library/who_killed_electric_c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10116" y="1107572"/>
            <a:ext cx="2096362" cy="3052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4559" y="636046"/>
            <a:ext cx="8049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Key Point: </a:t>
            </a:r>
            <a:r>
              <a:rPr lang="en-US" sz="1400" dirty="0" smtClean="0"/>
              <a:t>Although PEVs are not new, this time it is very different in terms of technology and marketplace</a:t>
            </a:r>
            <a:endParaRPr lang="en-US" sz="1400" dirty="0"/>
          </a:p>
        </p:txBody>
      </p:sp>
      <p:pic>
        <p:nvPicPr>
          <p:cNvPr id="2050" name="Picture 2" descr="http://www.ecoautoninja.com/wp-content/uploads/2010/11/revenge-of-the-electric-ca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61160" y="4481845"/>
            <a:ext cx="3796474" cy="1765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/>
          </p:cNvSpPr>
          <p:nvPr/>
        </p:nvSpPr>
        <p:spPr>
          <a:xfrm>
            <a:off x="220714" y="60437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Trends;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vehicle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introduction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265" y="713908"/>
            <a:ext cx="84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Point: Every automaker has a plug-in vehicle planned over the next 3 years.</a:t>
            </a:r>
            <a:endParaRPr lang="en-US" dirty="0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418C80F2-ACB1-43E7-AE01-3055F22E9D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5" name="Picture 18" descr="http://www.blogcdn.com/www.autobloggreen.com/media/2008/11/byd-f3-sed4dv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1724695"/>
            <a:ext cx="1295400" cy="765726"/>
          </a:xfrm>
          <a:prstGeom prst="rect">
            <a:avLst/>
          </a:prstGeom>
          <a:noFill/>
        </p:spPr>
      </p:pic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3646488" y="2486694"/>
            <a:ext cx="168751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BYD 3DFM</a:t>
            </a:r>
            <a:endParaRPr lang="en-US" sz="1200" b="1" dirty="0"/>
          </a:p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endParaRPr lang="en-US" sz="1200" dirty="0"/>
          </a:p>
        </p:txBody>
      </p:sp>
      <p:pic>
        <p:nvPicPr>
          <p:cNvPr id="68" name="Picture 2" descr="Production version of the Chevy Volt from General Moto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1645864"/>
            <a:ext cx="1371600" cy="864825"/>
          </a:xfrm>
          <a:prstGeom prst="rect">
            <a:avLst/>
          </a:prstGeom>
          <a:noFill/>
        </p:spPr>
      </p:pic>
      <p:pic>
        <p:nvPicPr>
          <p:cNvPr id="69" name="Picture 2" descr="http://www.blogcdn.com/www.autoblog.com/media/2010/01/a1-naias-blue-will-(hnd-4)-pic-2010-126265021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4043928"/>
            <a:ext cx="1339516" cy="748553"/>
          </a:xfrm>
          <a:prstGeom prst="rect">
            <a:avLst/>
          </a:prstGeom>
          <a:noFill/>
        </p:spPr>
      </p:pic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609600" y="1661738"/>
            <a:ext cx="4114800" cy="4803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724400" y="1661738"/>
            <a:ext cx="4267200" cy="4803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652588" y="1309314"/>
            <a:ext cx="1983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/>
            <a:r>
              <a:rPr lang="en-US" sz="2000" b="1" dirty="0"/>
              <a:t>PHEV or EREV</a:t>
            </a: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5791200" y="1309314"/>
            <a:ext cx="2036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/>
            <a:r>
              <a:rPr lang="en-US" sz="2000" b="1" dirty="0" smtClean="0"/>
              <a:t>ALL ELECTRIC</a:t>
            </a:r>
            <a:endParaRPr lang="en-US" sz="2000" b="1" dirty="0"/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117157" y="1849856"/>
            <a:ext cx="492443" cy="144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 marL="219075" indent="-219075"/>
            <a:r>
              <a:rPr lang="en-US" sz="2000" b="1" dirty="0" smtClean="0"/>
              <a:t>Production</a:t>
            </a:r>
            <a:endParaRPr lang="en-US" sz="2000" b="1" dirty="0"/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76200" y="4226154"/>
            <a:ext cx="492443" cy="190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 marL="219075" indent="-219075"/>
            <a:r>
              <a:rPr lang="en-US" sz="2000" b="1" dirty="0" smtClean="0"/>
              <a:t>Demo/Concept</a:t>
            </a:r>
            <a:endParaRPr lang="en-US" sz="2000" b="1" dirty="0"/>
          </a:p>
        </p:txBody>
      </p:sp>
      <p:pic>
        <p:nvPicPr>
          <p:cNvPr id="78" name="Picture 11" descr="x08st_vu0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921" y="5319541"/>
            <a:ext cx="1298845" cy="68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873526" y="6081541"/>
            <a:ext cx="100059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GM PHEV (?)</a:t>
            </a:r>
            <a:endParaRPr lang="en-US" sz="1200" b="1" dirty="0"/>
          </a:p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endParaRPr lang="en-US" sz="1200" dirty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762000" y="2526926"/>
            <a:ext cx="1216808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/>
              <a:t>Chevrolet </a:t>
            </a:r>
            <a:r>
              <a:rPr lang="en-US" sz="1200" b="1" dirty="0" smtClean="0"/>
              <a:t>Volt</a:t>
            </a:r>
            <a:endParaRPr lang="en-US" sz="1200" b="1" dirty="0"/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685800" y="3589156"/>
            <a:ext cx="144443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Mitsubishi PX-</a:t>
            </a:r>
            <a:r>
              <a:rPr lang="en-US" sz="1200" b="1" dirty="0" err="1" smtClean="0"/>
              <a:t>MiEV</a:t>
            </a:r>
            <a:endParaRPr lang="en-US" sz="1200" b="1" dirty="0"/>
          </a:p>
        </p:txBody>
      </p:sp>
      <p:pic>
        <p:nvPicPr>
          <p:cNvPr id="82" name="Picture 81" descr="Photo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5200" y="2811281"/>
            <a:ext cx="11858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586769" y="3497081"/>
            <a:ext cx="90903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 algn="l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/>
              <a:t>VW Golf </a:t>
            </a:r>
            <a:endParaRPr lang="en-US" sz="1200" b="1" dirty="0" smtClean="0"/>
          </a:p>
          <a:p>
            <a:pPr marL="219075" indent="-219075" algn="l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TwinDrive</a:t>
            </a:r>
            <a:endParaRPr lang="en-US" sz="1200" b="1" dirty="0"/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7696200" y="6035532"/>
            <a:ext cx="115865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Toyota FT-EV</a:t>
            </a:r>
            <a:endParaRPr lang="en-US" sz="1200" b="1" dirty="0"/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6324600" y="4848894"/>
            <a:ext cx="1007007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Honda Fit EV</a:t>
            </a:r>
            <a:endParaRPr lang="en-US" sz="1200" b="1" dirty="0"/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7499350" y="2407864"/>
            <a:ext cx="141096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/>
              <a:t>Mitsubishi </a:t>
            </a:r>
            <a:r>
              <a:rPr lang="en-US" sz="1200" b="1" dirty="0" smtClean="0"/>
              <a:t>iMIEV</a:t>
            </a:r>
            <a:endParaRPr lang="en-US" sz="1200" b="1" dirty="0"/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4800600" y="4846264"/>
            <a:ext cx="136447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Chrysler/Fiat EV</a:t>
            </a:r>
            <a:endParaRPr lang="en-US" sz="1200" b="1" dirty="0"/>
          </a:p>
        </p:txBody>
      </p:sp>
      <p:sp>
        <p:nvSpPr>
          <p:cNvPr id="88" name="Text Box 32"/>
          <p:cNvSpPr txBox="1">
            <a:spLocks noChangeArrowheads="1"/>
          </p:cNvSpPr>
          <p:nvPr/>
        </p:nvSpPr>
        <p:spPr bwMode="auto">
          <a:xfrm>
            <a:off x="7620000" y="4848894"/>
            <a:ext cx="126365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Toyota RAV4 EV</a:t>
            </a:r>
            <a:endParaRPr lang="en-US" sz="1200" b="1" dirty="0"/>
          </a:p>
        </p:txBody>
      </p:sp>
      <p:sp>
        <p:nvSpPr>
          <p:cNvPr id="89" name="Text Box 34"/>
          <p:cNvSpPr txBox="1">
            <a:spLocks noChangeArrowheads="1"/>
          </p:cNvSpPr>
          <p:nvPr/>
        </p:nvSpPr>
        <p:spPr bwMode="auto">
          <a:xfrm>
            <a:off x="2200779" y="3573281"/>
            <a:ext cx="122822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BMW Concept</a:t>
            </a:r>
            <a:endParaRPr lang="en-US" sz="1200" b="1" dirty="0"/>
          </a:p>
        </p:txBody>
      </p:sp>
      <p:sp>
        <p:nvSpPr>
          <p:cNvPr id="90" name="Text Box 35"/>
          <p:cNvSpPr txBox="1">
            <a:spLocks noChangeArrowheads="1"/>
          </p:cNvSpPr>
          <p:nvPr/>
        </p:nvSpPr>
        <p:spPr bwMode="auto">
          <a:xfrm>
            <a:off x="562824" y="4838749"/>
            <a:ext cx="149457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Hyundai Blue-Will</a:t>
            </a:r>
            <a:endParaRPr lang="en-US" sz="1200" b="1" dirty="0"/>
          </a:p>
        </p:txBody>
      </p:sp>
      <p:sp>
        <p:nvSpPr>
          <p:cNvPr id="91" name="Text Box 24"/>
          <p:cNvSpPr txBox="1">
            <a:spLocks noChangeArrowheads="1"/>
          </p:cNvSpPr>
          <p:nvPr/>
        </p:nvSpPr>
        <p:spPr bwMode="auto">
          <a:xfrm>
            <a:off x="2130954" y="4838749"/>
            <a:ext cx="91704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Volvo C30</a:t>
            </a:r>
            <a:endParaRPr lang="en-US" sz="1200" b="1" dirty="0"/>
          </a:p>
        </p:txBody>
      </p:sp>
      <p:pic>
        <p:nvPicPr>
          <p:cNvPr id="92" name="Picture 4" descr="http://www.blogcdn.com/www.autoblog.com/media/2009/01/cadillacconverop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91610" y="5319541"/>
            <a:ext cx="1197018" cy="659690"/>
          </a:xfrm>
          <a:prstGeom prst="rect">
            <a:avLst/>
          </a:prstGeom>
          <a:noFill/>
        </p:spPr>
      </p:pic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596080" y="4838749"/>
            <a:ext cx="74732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Kia Ray</a:t>
            </a:r>
            <a:endParaRPr lang="en-US" sz="1200" b="1" dirty="0"/>
          </a:p>
        </p:txBody>
      </p:sp>
      <p:pic>
        <p:nvPicPr>
          <p:cNvPr id="94" name="Picture 14" descr="http://www.blogcdn.com/www.autobloggreen.com/media/2009/01/bluezero-450-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00600" y="5303464"/>
            <a:ext cx="1312524" cy="730092"/>
          </a:xfrm>
          <a:prstGeom prst="rect">
            <a:avLst/>
          </a:prstGeom>
          <a:noFill/>
        </p:spPr>
      </p:pic>
      <p:sp>
        <p:nvSpPr>
          <p:cNvPr id="95" name="Text Box 29"/>
          <p:cNvSpPr txBox="1">
            <a:spLocks noChangeArrowheads="1"/>
          </p:cNvSpPr>
          <p:nvPr/>
        </p:nvSpPr>
        <p:spPr bwMode="auto">
          <a:xfrm>
            <a:off x="4724400" y="6065464"/>
            <a:ext cx="155042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Mercedes BlueCell</a:t>
            </a:r>
            <a:endParaRPr lang="en-US" sz="1200" b="1" dirty="0"/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2091609" y="6063277"/>
            <a:ext cx="1687512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Cadillac </a:t>
            </a:r>
            <a:r>
              <a:rPr lang="en-US" sz="1200" b="1" dirty="0" err="1" smtClean="0"/>
              <a:t>Converj</a:t>
            </a:r>
            <a:endParaRPr lang="en-US" sz="1200" b="1" dirty="0" smtClean="0"/>
          </a:p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endParaRPr lang="en-US" sz="1200" b="1" dirty="0"/>
          </a:p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endParaRPr lang="en-US" sz="1200" dirty="0"/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6394345" y="3550864"/>
            <a:ext cx="1075487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 algn="ctr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Ford Transit</a:t>
            </a:r>
          </a:p>
          <a:p>
            <a:pPr marL="219075" indent="-219075" algn="ctr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 Connect</a:t>
            </a:r>
            <a:endParaRPr lang="en-US" sz="1200" b="1" dirty="0"/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4953000" y="2407864"/>
            <a:ext cx="104708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Nissan Leaf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257800" y="179826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Text Box 14"/>
          <p:cNvSpPr txBox="1">
            <a:spLocks noChangeArrowheads="1"/>
          </p:cNvSpPr>
          <p:nvPr/>
        </p:nvSpPr>
        <p:spPr bwMode="auto">
          <a:xfrm>
            <a:off x="2286000" y="2484064"/>
            <a:ext cx="11062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Toyota Prius</a:t>
            </a:r>
            <a:endParaRPr lang="en-US" sz="1200" b="1" dirty="0"/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7772400" y="3550864"/>
            <a:ext cx="56598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Tesla</a:t>
            </a:r>
            <a:endParaRPr lang="en-US" sz="1200" b="1" dirty="0"/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3512514" y="6048784"/>
            <a:ext cx="168751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Fisker Karma</a:t>
            </a:r>
            <a:endParaRPr lang="en-US" sz="1200" b="1" dirty="0"/>
          </a:p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endParaRPr lang="en-US" sz="1200" dirty="0"/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6400800" y="2454132"/>
            <a:ext cx="87556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Smart ED</a:t>
            </a:r>
            <a:endParaRPr lang="en-US" sz="1200" b="1" dirty="0"/>
          </a:p>
        </p:txBody>
      </p:sp>
      <p:sp>
        <p:nvSpPr>
          <p:cNvPr id="104" name="Text Box 29"/>
          <p:cNvSpPr txBox="1">
            <a:spLocks noChangeArrowheads="1"/>
          </p:cNvSpPr>
          <p:nvPr/>
        </p:nvSpPr>
        <p:spPr bwMode="auto">
          <a:xfrm>
            <a:off x="6266822" y="6035532"/>
            <a:ext cx="1200778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Tesla Model S</a:t>
            </a:r>
            <a:endParaRPr lang="en-US" sz="1200" b="1" dirty="0"/>
          </a:p>
        </p:txBody>
      </p:sp>
      <p:pic>
        <p:nvPicPr>
          <p:cNvPr id="105" name="Picture 2" descr="http://tbn2.google.com/images?q=tbn:ciZ64YNKukcwyM:http://www.greencarsite.co.uk/econews/images/nissan-leaf-electric-car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 t="17582"/>
          <a:stretch>
            <a:fillRect/>
          </a:stretch>
        </p:blipFill>
        <p:spPr bwMode="auto">
          <a:xfrm>
            <a:off x="4876800" y="1722064"/>
            <a:ext cx="1304925" cy="714376"/>
          </a:xfrm>
          <a:prstGeom prst="rect">
            <a:avLst/>
          </a:prstGeom>
          <a:noFill/>
        </p:spPr>
      </p:pic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4953000" y="3550864"/>
            <a:ext cx="102463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19075" indent="-219075">
              <a:lnSpc>
                <a:spcPct val="90000"/>
              </a:lnSpc>
              <a:spcBef>
                <a:spcPct val="10000"/>
              </a:spcBef>
            </a:pPr>
            <a:r>
              <a:rPr lang="en-US" sz="1200" b="1" dirty="0" smtClean="0"/>
              <a:t>Ford Focus</a:t>
            </a:r>
            <a:endParaRPr lang="en-US" sz="1200" b="1" dirty="0"/>
          </a:p>
        </p:txBody>
      </p:sp>
      <p:pic>
        <p:nvPicPr>
          <p:cNvPr id="107" name="Picture 8" descr="http://tbn3.google.com/images?q=tbn:bq1_xLm0MYeYWM:http://www.autofans.us/images/2009%2520Detroit%2520Auto%2520Show/Toyota%2520FT-EV%2520Concept%25206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696200" y="5265364"/>
            <a:ext cx="1143000" cy="723900"/>
          </a:xfrm>
          <a:prstGeom prst="rect">
            <a:avLst/>
          </a:prstGeom>
          <a:noFill/>
        </p:spPr>
      </p:pic>
      <p:pic>
        <p:nvPicPr>
          <p:cNvPr id="108" name="Picture 107" descr="http://go635254.s3.amazonaws.com/gas2/files/2009/08/bmwvision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133600" y="2811281"/>
            <a:ext cx="1295400" cy="681789"/>
          </a:xfrm>
          <a:prstGeom prst="rect">
            <a:avLst/>
          </a:prstGeom>
          <a:noFill/>
        </p:spPr>
      </p:pic>
      <p:pic>
        <p:nvPicPr>
          <p:cNvPr id="109" name="Picture 2" descr="Prius Plug-In Poster Image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057399" y="1831374"/>
            <a:ext cx="1295401" cy="615315"/>
          </a:xfrm>
          <a:prstGeom prst="rect">
            <a:avLst/>
          </a:prstGeom>
          <a:noFill/>
        </p:spPr>
      </p:pic>
      <p:pic>
        <p:nvPicPr>
          <p:cNvPr id="110" name="Picture 6" descr="http://www.blogcdn.com/www.autobloggreen.com/media/2007/08/53613fia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800600" y="4084264"/>
            <a:ext cx="1447800" cy="685800"/>
          </a:xfrm>
          <a:prstGeom prst="rect">
            <a:avLst/>
          </a:prstGeom>
          <a:noFill/>
        </p:spPr>
      </p:pic>
      <p:pic>
        <p:nvPicPr>
          <p:cNvPr id="111" name="Picture 6" descr="http://www.lincah.com/wp-content/uploads/2009/04/tesla-model-s-signature-edition-2012-front-side-588x384.jpg"/>
          <p:cNvPicPr>
            <a:picLocks noChangeAspect="1" noChangeArrowheads="1"/>
          </p:cNvPicPr>
          <p:nvPr/>
        </p:nvPicPr>
        <p:blipFill>
          <a:blip r:embed="rId22" cstate="email"/>
          <a:srcRect l="-1132"/>
          <a:stretch>
            <a:fillRect/>
          </a:stretch>
        </p:blipFill>
        <p:spPr bwMode="auto">
          <a:xfrm>
            <a:off x="6172200" y="5227264"/>
            <a:ext cx="1509804" cy="762000"/>
          </a:xfrm>
          <a:prstGeom prst="rect">
            <a:avLst/>
          </a:prstGeom>
          <a:noFill/>
        </p:spPr>
      </p:pic>
      <p:pic>
        <p:nvPicPr>
          <p:cNvPr id="112" name="Picture 111" descr="http://www.blogcdn.com/www.autobloggreen.com/media/2007/02/volvo-c30-concept-1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1981200" y="3979681"/>
            <a:ext cx="1312985" cy="812800"/>
          </a:xfrm>
          <a:prstGeom prst="rect">
            <a:avLst/>
          </a:prstGeom>
          <a:noFill/>
        </p:spPr>
      </p:pic>
      <p:pic>
        <p:nvPicPr>
          <p:cNvPr id="113" name="Picture 2" descr="Kia Ray Concept Front Three Quarters Passenger 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352801" y="3956911"/>
            <a:ext cx="1295400" cy="838200"/>
          </a:xfrm>
          <a:prstGeom prst="rect">
            <a:avLst/>
          </a:prstGeom>
          <a:noFill/>
        </p:spPr>
      </p:pic>
      <p:pic>
        <p:nvPicPr>
          <p:cNvPr id="114" name="Picture 2" descr="LA 2010: 2012 Mitsubishi i-MiEV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7543799" y="1680973"/>
            <a:ext cx="1348509" cy="729521"/>
          </a:xfrm>
          <a:prstGeom prst="rect">
            <a:avLst/>
          </a:prstGeom>
          <a:noFill/>
        </p:spPr>
      </p:pic>
      <p:pic>
        <p:nvPicPr>
          <p:cNvPr id="115" name="Picture 4" descr="Honda Fit EV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248400" y="4086894"/>
            <a:ext cx="1261361" cy="685800"/>
          </a:xfrm>
          <a:prstGeom prst="rect">
            <a:avLst/>
          </a:prstGeom>
          <a:noFill/>
        </p:spPr>
      </p:pic>
      <p:pic>
        <p:nvPicPr>
          <p:cNvPr id="116" name="Picture 4" descr="http://www.blogcdn.com/green.autoblog.com/media/2009/12/la-geek-px-miev-01.jp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635358" y="2866306"/>
            <a:ext cx="1373746" cy="653092"/>
          </a:xfrm>
          <a:prstGeom prst="rect">
            <a:avLst/>
          </a:prstGeom>
          <a:noFill/>
        </p:spPr>
      </p:pic>
      <p:pic>
        <p:nvPicPr>
          <p:cNvPr id="117" name="Picture 8" descr="http://t2.gstatic.com/images?q=tbn:cALiRHrOVPu9cM:http://img2.netcarshow.com/Smart-fortwo_electric_drive_2010_1280x960_wallpaper_05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6248400" y="1724694"/>
            <a:ext cx="1219200" cy="723393"/>
          </a:xfrm>
          <a:prstGeom prst="rect">
            <a:avLst/>
          </a:prstGeom>
          <a:noFill/>
        </p:spPr>
      </p:pic>
      <p:pic>
        <p:nvPicPr>
          <p:cNvPr id="118" name="Picture 10" descr="See full size image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4953000" y="2791494"/>
            <a:ext cx="1143000" cy="752476"/>
          </a:xfrm>
          <a:prstGeom prst="rect">
            <a:avLst/>
          </a:prstGeom>
          <a:noFill/>
        </p:spPr>
      </p:pic>
      <p:pic>
        <p:nvPicPr>
          <p:cNvPr id="119" name="Picture 12" descr="http://t0.gstatic.com/images?q=tbn:0NJsZuBPmR_E5M:http://media.il.edmunds-media.com/ford/transit-connect-electric/2011/ns/2011_ford_transit-connect-electric_r34_ns_51910_717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6248399" y="2791494"/>
            <a:ext cx="1147097" cy="762000"/>
          </a:xfrm>
          <a:prstGeom prst="rect">
            <a:avLst/>
          </a:prstGeom>
          <a:noFill/>
        </p:spPr>
      </p:pic>
      <p:pic>
        <p:nvPicPr>
          <p:cNvPr id="120" name="Picture 14" descr="http://t0.gstatic.com/images?q=tbn:JwOANsYHbU0NfM:http://fancytuning.com/wp-content/uploads/2008/11/brabus-tesla-roadster-1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7543800" y="2753394"/>
            <a:ext cx="1200150" cy="800100"/>
          </a:xfrm>
          <a:prstGeom prst="rect">
            <a:avLst/>
          </a:prstGeom>
          <a:noFill/>
        </p:spPr>
      </p:pic>
      <p:pic>
        <p:nvPicPr>
          <p:cNvPr id="121" name="Picture 16" descr="http://t2.gstatic.com/images?q=tbn:tMcmPf5ZvZfQNM:http://peakoilgarage.files.wordpress.com/2009/02/rav4ev7.jpg">
            <a:hlinkClick r:id="rId37"/>
          </p:cNvPr>
          <p:cNvPicPr>
            <a:picLocks noChangeAspect="1" noChangeArrowheads="1"/>
          </p:cNvPicPr>
          <p:nvPr/>
        </p:nvPicPr>
        <p:blipFill>
          <a:blip r:embed="rId38" cstate="email"/>
          <a:srcRect/>
          <a:stretch>
            <a:fillRect/>
          </a:stretch>
        </p:blipFill>
        <p:spPr bwMode="auto">
          <a:xfrm>
            <a:off x="7620000" y="4086894"/>
            <a:ext cx="1304925" cy="628651"/>
          </a:xfrm>
          <a:prstGeom prst="rect">
            <a:avLst/>
          </a:prstGeom>
          <a:noFill/>
        </p:spPr>
      </p:pic>
      <p:pic>
        <p:nvPicPr>
          <p:cNvPr id="122" name="Picture 18" descr="http://t0.gstatic.com/images?q=tbn:7hj0edDVEgbZsM:http://fiskerkarma.org/wp-content/uploads/2010/05/Fisker-Karma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email"/>
          <a:srcRect b="11688"/>
          <a:stretch>
            <a:fillRect/>
          </a:stretch>
        </p:blipFill>
        <p:spPr bwMode="auto">
          <a:xfrm>
            <a:off x="3386362" y="5319541"/>
            <a:ext cx="1294280" cy="651934"/>
          </a:xfrm>
          <a:prstGeom prst="rect">
            <a:avLst/>
          </a:prstGeom>
          <a:noFill/>
        </p:spPr>
      </p:pic>
      <p:cxnSp>
        <p:nvCxnSpPr>
          <p:cNvPr id="124" name="Straight Arrow Connector 123"/>
          <p:cNvCxnSpPr>
            <a:stCxn id="77" idx="0"/>
          </p:cNvCxnSpPr>
          <p:nvPr/>
        </p:nvCxnSpPr>
        <p:spPr>
          <a:xfrm rot="5400000" flipH="1" flipV="1">
            <a:off x="-103749" y="3787555"/>
            <a:ext cx="864770" cy="1242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1794</Words>
  <Application>Microsoft Office PowerPoint</Application>
  <PresentationFormat>On-screen Show (4:3)</PresentationFormat>
  <Paragraphs>366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Electric Transportation Update Community Energy Advisory Council November 19th, 2010</vt:lpstr>
      <vt:lpstr>Agenda</vt:lpstr>
      <vt:lpstr>Value Proposition</vt:lpstr>
      <vt:lpstr>Managing Energy Costs</vt:lpstr>
      <vt:lpstr>Promoting Energy Independence</vt:lpstr>
      <vt:lpstr>Helping Improve the Environment</vt:lpstr>
      <vt:lpstr>Potential Job Creation  North Carolina / Florida companies with plug-in electric vehicle technology capability</vt:lpstr>
      <vt:lpstr>The Stars are Aligning for Plug-ins to Succeed</vt:lpstr>
      <vt:lpstr>PowerPoint Presentation</vt:lpstr>
      <vt:lpstr>GM and Nissan Update</vt:lpstr>
      <vt:lpstr>Key Trends; charging standards</vt:lpstr>
      <vt:lpstr>Key Trends; charging infrastructure details</vt:lpstr>
      <vt:lpstr>Key Trends; charging locations</vt:lpstr>
      <vt:lpstr>Key Trends; integration of plug-in vehicles into the future grid</vt:lpstr>
      <vt:lpstr>Key Trends; electric utility role</vt:lpstr>
      <vt:lpstr>Key Trends; communities getting ready for electric transportation </vt:lpstr>
      <vt:lpstr>Key Trends; communities getting ready for electric transportation </vt:lpstr>
      <vt:lpstr>Final Thoughts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